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9"/>
  </p:notesMasterIdLst>
  <p:handoutMasterIdLst>
    <p:handoutMasterId r:id="rId50"/>
  </p:handoutMasterIdLst>
  <p:sldIdLst>
    <p:sldId id="264" r:id="rId2"/>
    <p:sldId id="310" r:id="rId3"/>
    <p:sldId id="331" r:id="rId4"/>
    <p:sldId id="277" r:id="rId5"/>
    <p:sldId id="276" r:id="rId6"/>
    <p:sldId id="281" r:id="rId7"/>
    <p:sldId id="332" r:id="rId8"/>
    <p:sldId id="333" r:id="rId9"/>
    <p:sldId id="334" r:id="rId10"/>
    <p:sldId id="335" r:id="rId11"/>
    <p:sldId id="303" r:id="rId12"/>
    <p:sldId id="305" r:id="rId13"/>
    <p:sldId id="306" r:id="rId14"/>
    <p:sldId id="307" r:id="rId15"/>
    <p:sldId id="320" r:id="rId16"/>
    <p:sldId id="322" r:id="rId17"/>
    <p:sldId id="300" r:id="rId18"/>
    <p:sldId id="309" r:id="rId19"/>
    <p:sldId id="294" r:id="rId20"/>
    <p:sldId id="314" r:id="rId21"/>
    <p:sldId id="293" r:id="rId22"/>
    <p:sldId id="283" r:id="rId23"/>
    <p:sldId id="285" r:id="rId24"/>
    <p:sldId id="286" r:id="rId25"/>
    <p:sldId id="284" r:id="rId26"/>
    <p:sldId id="287" r:id="rId27"/>
    <p:sldId id="290" r:id="rId28"/>
    <p:sldId id="282" r:id="rId29"/>
    <p:sldId id="270" r:id="rId30"/>
    <p:sldId id="316" r:id="rId31"/>
    <p:sldId id="317" r:id="rId32"/>
    <p:sldId id="275" r:id="rId33"/>
    <p:sldId id="295" r:id="rId34"/>
    <p:sldId id="271" r:id="rId35"/>
    <p:sldId id="308" r:id="rId36"/>
    <p:sldId id="329" r:id="rId37"/>
    <p:sldId id="315" r:id="rId38"/>
    <p:sldId id="330" r:id="rId39"/>
    <p:sldId id="319" r:id="rId40"/>
    <p:sldId id="296" r:id="rId41"/>
    <p:sldId id="318" r:id="rId42"/>
    <p:sldId id="273" r:id="rId43"/>
    <p:sldId id="274" r:id="rId44"/>
    <p:sldId id="339" r:id="rId45"/>
    <p:sldId id="338" r:id="rId46"/>
    <p:sldId id="337" r:id="rId47"/>
    <p:sldId id="340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3E"/>
    <a:srgbClr val="FF00FF"/>
    <a:srgbClr val="FF0066"/>
    <a:srgbClr val="81C9F0"/>
    <a:srgbClr val="000000"/>
    <a:srgbClr val="574FFF"/>
    <a:srgbClr val="0A00D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21" autoAdjust="0"/>
    <p:restoredTop sz="93767" autoAdjust="0"/>
  </p:normalViewPr>
  <p:slideViewPr>
    <p:cSldViewPr snapToObjects="1">
      <p:cViewPr varScale="1">
        <p:scale>
          <a:sx n="100" d="100"/>
          <a:sy n="100" d="100"/>
        </p:scale>
        <p:origin x="-96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28"/>
    </p:cViewPr>
  </p:sorterViewPr>
  <p:notesViewPr>
    <p:cSldViewPr snapToObjects="1">
      <p:cViewPr varScale="1">
        <p:scale>
          <a:sx n="87" d="100"/>
          <a:sy n="87" d="100"/>
        </p:scale>
        <p:origin x="-19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endParaRPr lang="en-US" altLang="ja-JP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515A3D3D-B3C7-42A5-BEAD-47ED56FB51C6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05062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endParaRPr lang="en-US" altLang="ja-JP"/>
          </a:p>
        </p:txBody>
      </p:sp>
      <p:sp>
        <p:nvSpPr>
          <p:cNvPr id="5120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C0D64EF6-A094-4AF1-9DCD-55160E56729E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8780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96DDC-8EAF-4C1C-8EDA-4F4E1C5699AB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Hello, we are makoto okabe and kenshi takayama from the university of tokyo.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372E-0467-4BBC-9966-D085CB5ADF20}" type="slidenum">
              <a:rPr lang="ja-JP" altLang="en-US"/>
              <a:pPr/>
              <a:t>10</a:t>
            </a:fld>
            <a:endParaRPr lang="en-US" altLang="ja-JP"/>
          </a:p>
        </p:txBody>
      </p:sp>
      <p:sp>
        <p:nvSpPr>
          <p:cNvPr id="2150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C70F02-AB48-40FF-A60D-6852082A43E1}" type="slidenum">
              <a:rPr lang="ja-JP" altLang="en-US"/>
              <a:pPr/>
              <a:t>11</a:t>
            </a:fld>
            <a:endParaRPr lang="en-US" altLang="ja-JP"/>
          </a:p>
        </p:txBody>
      </p:sp>
      <p:sp>
        <p:nvSpPr>
          <p:cNvPr id="1382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So we have tried several solutions.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6B3FAE-CA2C-4BF7-8052-7927059EADF9}" type="slidenum">
              <a:rPr lang="ja-JP" altLang="en-US"/>
              <a:pPr/>
              <a:t>12</a:t>
            </a:fld>
            <a:endParaRPr lang="en-US" altLang="ja-JP"/>
          </a:p>
        </p:txBody>
      </p:sp>
      <p:sp>
        <p:nvSpPr>
          <p:cNvPr id="1423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First of all, we built a system like this, in which we use LCD displays as environmental lights around a face.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9DC75-A160-4509-A333-2DD860B40D9F}" type="slidenum">
              <a:rPr lang="ja-JP" altLang="en-US"/>
              <a:pPr/>
              <a:t>13</a:t>
            </a:fld>
            <a:endParaRPr lang="en-US" altLang="ja-JP"/>
          </a:p>
        </p:txBody>
      </p:sp>
      <p:sp>
        <p:nvSpPr>
          <p:cNvPr id="1443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7DEEDD-FD8B-4573-A536-09E70D4B4CFC}" type="slidenum">
              <a:rPr lang="ja-JP" altLang="en-US"/>
              <a:pPr/>
              <a:t>14</a:t>
            </a:fld>
            <a:endParaRPr lang="en-US" altLang="ja-JP"/>
          </a:p>
        </p:txBody>
      </p:sp>
      <p:sp>
        <p:nvSpPr>
          <p:cNvPr id="146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just project an image on the actor’s face using a projector, but the actor felt too dazzling.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4E87-0E61-412A-AED0-9A89038965A6}" type="slidenum">
              <a:rPr lang="ja-JP" altLang="en-US"/>
              <a:pPr/>
              <a:t>15</a:t>
            </a:fld>
            <a:endParaRPr lang="en-US" altLang="ja-JP"/>
          </a:p>
        </p:txBody>
      </p:sp>
      <p:sp>
        <p:nvSpPr>
          <p:cNvPr id="180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just project an image on the actor’s face using a projector, but the actor felt too dazzling.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E4ED66-887A-4D66-887A-234A81BD2E0D}" type="slidenum">
              <a:rPr lang="ja-JP" altLang="en-US"/>
              <a:pPr/>
              <a:t>16</a:t>
            </a:fld>
            <a:endParaRPr lang="en-US" altLang="ja-JP"/>
          </a:p>
        </p:txBody>
      </p:sp>
      <p:sp>
        <p:nvSpPr>
          <p:cNvPr id="184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just project an image on the actor’s face using a projector, but the actor felt too dazzling.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77849-2AA8-4EB5-9750-1A45F79520D9}" type="slidenum">
              <a:rPr lang="ja-JP" altLang="en-US"/>
              <a:pPr/>
              <a:t>17</a:t>
            </a:fld>
            <a:endParaRPr lang="en-US" altLang="ja-JP"/>
          </a:p>
        </p:txBody>
      </p:sp>
      <p:sp>
        <p:nvSpPr>
          <p:cNvPr id="1310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800"/>
              <a:t>Finally, we could find a reasonable solution, that is “Light Shower” system with a projector and THIS UMBRELLA!!!</a:t>
            </a:r>
          </a:p>
          <a:p>
            <a:r>
              <a:rPr lang="ja-JP" altLang="en-US" sz="800"/>
              <a:t>このタイミングで傘を見せる。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52E587-098F-4962-AA20-C5450535F848}" type="slidenum">
              <a:rPr lang="ja-JP" altLang="en-US"/>
              <a:pPr/>
              <a:t>18</a:t>
            </a:fld>
            <a:endParaRPr lang="en-US" altLang="ja-JP"/>
          </a:p>
        </p:txBody>
      </p:sp>
      <p:sp>
        <p:nvSpPr>
          <p:cNvPr id="156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800"/>
              <a:t>We’d like to talk about this cheap system from now on.</a:t>
            </a:r>
          </a:p>
          <a:p>
            <a:endParaRPr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F9738-268F-4588-9543-A962CE157B20}" type="slidenum">
              <a:rPr lang="ja-JP" altLang="en-US"/>
              <a:pPr/>
              <a:t>19</a:t>
            </a:fld>
            <a:endParaRPr lang="en-US" altLang="ja-JP"/>
          </a:p>
        </p:txBody>
      </p:sp>
      <p:sp>
        <p:nvSpPr>
          <p:cNvPr id="1198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3EC02-2900-40DC-9FB3-2820490C8EE0}" type="slidenum">
              <a:rPr lang="ja-JP" altLang="en-US"/>
              <a:pPr/>
              <a:t>2</a:t>
            </a:fld>
            <a:endParaRPr lang="en-US" altLang="ja-JP"/>
          </a:p>
        </p:txBody>
      </p:sp>
      <p:sp>
        <p:nvSpPr>
          <p:cNvPr id="158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Composite is important and powerful tool for movie making.</a:t>
            </a:r>
          </a:p>
          <a:p>
            <a:r>
              <a:rPr lang="en-US" altLang="ja-JP"/>
              <a:t>However simple chroma-key is not enough to create a beautiful composite.</a:t>
            </a:r>
          </a:p>
          <a:p>
            <a:r>
              <a:rPr lang="en-US" altLang="ja-JP"/>
              <a:t>For example, here is a composite result using blue screen key, but the lighting conditions of the foreground actor and the background image are different, so the resulting composite is strange, because it’s photometrically inconsistent.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665A19-3A90-4B72-8608-454940E13D70}" type="slidenum">
              <a:rPr lang="ja-JP" altLang="en-US"/>
              <a:pPr/>
              <a:t>20</a:t>
            </a:fld>
            <a:endParaRPr lang="en-US" altLang="ja-JP"/>
          </a:p>
        </p:txBody>
      </p:sp>
      <p:sp>
        <p:nvSpPr>
          <p:cNvPr id="167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14F19-E766-4101-BCDC-9D5B5F575BCB}" type="slidenum">
              <a:rPr lang="ja-JP" altLang="en-US"/>
              <a:pPr/>
              <a:t>21</a:t>
            </a:fld>
            <a:endParaRPr lang="en-US" altLang="ja-JP"/>
          </a:p>
        </p:txBody>
      </p:sp>
      <p:sp>
        <p:nvSpPr>
          <p:cNvPr id="1177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C9B70-C999-47C3-92E4-634B55D106D4}" type="slidenum">
              <a:rPr lang="ja-JP" altLang="en-US"/>
              <a:pPr/>
              <a:t>22</a:t>
            </a:fld>
            <a:endParaRPr lang="en-US" altLang="ja-JP"/>
          </a:p>
        </p:txBody>
      </p:sp>
      <p:sp>
        <p:nvSpPr>
          <p:cNvPr id="942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CA4ED1-6090-4F03-836D-6DF4DE1F5146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983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6B01FB-0EA7-4E0B-8871-BC7C2A0AD0F7}" type="slidenum">
              <a:rPr lang="ja-JP" altLang="en-US"/>
              <a:pPr/>
              <a:t>24</a:t>
            </a:fld>
            <a:endParaRPr lang="en-US" altLang="ja-JP"/>
          </a:p>
        </p:txBody>
      </p:sp>
      <p:sp>
        <p:nvSpPr>
          <p:cNvPr id="100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9B67E-55ED-4CBB-BD3B-31EAD4863D01}" type="slidenum">
              <a:rPr lang="ja-JP" altLang="en-US"/>
              <a:pPr/>
              <a:t>25</a:t>
            </a:fld>
            <a:endParaRPr lang="en-US" altLang="ja-JP"/>
          </a:p>
        </p:txBody>
      </p:sp>
      <p:sp>
        <p:nvSpPr>
          <p:cNvPr id="962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537198-F5FA-4F4B-B1D8-2D48CD1F29CF}" type="slidenum">
              <a:rPr lang="ja-JP" altLang="en-US"/>
              <a:pPr/>
              <a:t>26</a:t>
            </a:fld>
            <a:endParaRPr lang="en-US" altLang="ja-JP"/>
          </a:p>
        </p:txBody>
      </p:sp>
      <p:sp>
        <p:nvSpPr>
          <p:cNvPr id="102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3A7EBB-EED5-4FB8-93DC-531A7C49032E}" type="slidenum">
              <a:rPr lang="ja-JP" altLang="en-US"/>
              <a:pPr/>
              <a:t>27</a:t>
            </a:fld>
            <a:endParaRPr lang="en-US" altLang="ja-JP"/>
          </a:p>
        </p:txBody>
      </p:sp>
      <p:sp>
        <p:nvSpPr>
          <p:cNvPr id="1085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F247C-6A3F-46B9-82F1-E883715E7C99}" type="slidenum">
              <a:rPr lang="ja-JP" altLang="en-US"/>
              <a:pPr/>
              <a:t>28</a:t>
            </a:fld>
            <a:endParaRPr lang="en-US" altLang="ja-JP"/>
          </a:p>
        </p:txBody>
      </p:sp>
      <p:sp>
        <p:nvSpPr>
          <p:cNvPr id="921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47EBBC-178C-49C8-960B-ABC7D81433C6}" type="slidenum">
              <a:rPr lang="ja-JP" altLang="en-US"/>
              <a:pPr/>
              <a:t>29</a:t>
            </a:fld>
            <a:endParaRPr lang="en-US" altLang="ja-JP"/>
          </a:p>
        </p:txBody>
      </p:sp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B5C432-E8E7-46A4-96FD-EDF1DE8B68E0}" type="slidenum">
              <a:rPr lang="ja-JP" altLang="en-US"/>
              <a:pPr/>
              <a:t>3</a:t>
            </a:fld>
            <a:endParaRPr lang="en-US" altLang="ja-JP"/>
          </a:p>
        </p:txBody>
      </p:sp>
      <p:sp>
        <p:nvSpPr>
          <p:cNvPr id="205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Composite is important and powerful tool for movie making.</a:t>
            </a:r>
          </a:p>
          <a:p>
            <a:r>
              <a:rPr lang="en-US" altLang="ja-JP"/>
              <a:t>However simple chroma-key is not enough to create a beautiful composite.</a:t>
            </a:r>
          </a:p>
          <a:p>
            <a:r>
              <a:rPr lang="en-US" altLang="ja-JP"/>
              <a:t>For example, here is a composite result using blue screen key, but the lighting conditions of the foreground actor and the background image are different, so the resulting composite is strange, because it’s photometrically inconsistent.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1F6FF3-E863-4029-B538-0A64BA8BF564}" type="slidenum">
              <a:rPr lang="ja-JP" altLang="en-US"/>
              <a:pPr/>
              <a:t>30</a:t>
            </a:fld>
            <a:endParaRPr lang="en-US" altLang="ja-JP"/>
          </a:p>
        </p:txBody>
      </p:sp>
      <p:sp>
        <p:nvSpPr>
          <p:cNvPr id="1720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A blue table cross.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14E01-F6F1-49E1-919E-7A5E35A5470A}" type="slidenum">
              <a:rPr lang="ja-JP" altLang="en-US"/>
              <a:pPr/>
              <a:t>31</a:t>
            </a:fld>
            <a:endParaRPr lang="en-US" altLang="ja-JP"/>
          </a:p>
        </p:txBody>
      </p:sp>
      <p:sp>
        <p:nvSpPr>
          <p:cNvPr id="174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D4B1A-182D-47D3-ADBC-1ED13F5EB3B2}" type="slidenum">
              <a:rPr lang="ja-JP" altLang="en-US"/>
              <a:pPr/>
              <a:t>32</a:t>
            </a:fld>
            <a:endParaRPr lang="en-US" altLang="ja-JP"/>
          </a:p>
        </p:txBody>
      </p:sp>
      <p:sp>
        <p:nvSpPr>
          <p:cNvPr id="77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No practice.</a:t>
            </a:r>
            <a:r>
              <a:rPr lang="ja-JP" altLang="en-US"/>
              <a:t>とか。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FC065E-0137-4D87-8575-1888F543BEB7}" type="slidenum">
              <a:rPr lang="ja-JP" altLang="en-US"/>
              <a:pPr/>
              <a:t>33</a:t>
            </a:fld>
            <a:endParaRPr lang="en-US" altLang="ja-JP"/>
          </a:p>
        </p:txBody>
      </p:sp>
      <p:sp>
        <p:nvSpPr>
          <p:cNvPr id="1218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プライスをチェック！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E6A89-0B2A-4F0E-A84D-CAA8D29F5D0F}" type="slidenum">
              <a:rPr lang="ja-JP" altLang="en-US"/>
              <a:pPr/>
              <a:t>34</a:t>
            </a:fld>
            <a:endParaRPr lang="en-US" altLang="ja-JP"/>
          </a:p>
        </p:txBody>
      </p:sp>
      <p:sp>
        <p:nvSpPr>
          <p:cNvPr id="67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70C4B7-0861-4DE0-861E-8769912303B2}" type="slidenum">
              <a:rPr lang="ja-JP" altLang="en-US"/>
              <a:pPr/>
              <a:t>35</a:t>
            </a:fld>
            <a:endParaRPr lang="en-US" altLang="ja-JP"/>
          </a:p>
        </p:txBody>
      </p:sp>
      <p:sp>
        <p:nvSpPr>
          <p:cNvPr id="1484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C63E83-6F50-4F67-8434-460B89A1390F}" type="slidenum">
              <a:rPr lang="ja-JP" altLang="en-US"/>
              <a:pPr/>
              <a:t>36</a:t>
            </a:fld>
            <a:endParaRPr lang="en-US" altLang="ja-JP"/>
          </a:p>
        </p:txBody>
      </p:sp>
      <p:sp>
        <p:nvSpPr>
          <p:cNvPr id="2017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FDE6A-0E72-4EAD-8D4B-D7065DEEA85D}" type="slidenum">
              <a:rPr lang="ja-JP" altLang="en-US"/>
              <a:pPr/>
              <a:t>37</a:t>
            </a:fld>
            <a:endParaRPr lang="en-US" altLang="ja-JP"/>
          </a:p>
        </p:txBody>
      </p:sp>
      <p:sp>
        <p:nvSpPr>
          <p:cNvPr id="1699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4B5011-C725-4800-AC34-8075CD2AA255}" type="slidenum">
              <a:rPr lang="ja-JP" altLang="en-US"/>
              <a:pPr/>
              <a:t>38</a:t>
            </a:fld>
            <a:endParaRPr lang="en-US" altLang="ja-JP"/>
          </a:p>
        </p:txBody>
      </p:sp>
      <p:sp>
        <p:nvSpPr>
          <p:cNvPr id="2037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0A8F91-04E4-4E15-A3C2-EF561534962B}" type="slidenum">
              <a:rPr lang="ja-JP" altLang="en-US"/>
              <a:pPr/>
              <a:t>39</a:t>
            </a:fld>
            <a:endParaRPr lang="en-US" altLang="ja-JP"/>
          </a:p>
        </p:txBody>
      </p:sp>
      <p:sp>
        <p:nvSpPr>
          <p:cNvPr id="178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370E70-20E8-4809-B3C5-7646C9ED95C2}" type="slidenum">
              <a:rPr lang="ja-JP" altLang="en-US"/>
              <a:pPr/>
              <a:t>4</a:t>
            </a:fld>
            <a:endParaRPr lang="en-US" altLang="ja-JP"/>
          </a:p>
        </p:txBody>
      </p:sp>
      <p:sp>
        <p:nvSpPr>
          <p:cNvPr id="819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To solve this problem, Light Stage system is used.</a:t>
            </a:r>
          </a:p>
          <a:p>
            <a:r>
              <a:rPr lang="en-US" altLang="ja-JP"/>
              <a:t>“based on the background image”</a:t>
            </a:r>
          </a:p>
          <a:p>
            <a:endParaRPr lang="en-US" altLang="ja-JP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97CEF-16EB-48BF-A588-A268CC8FB3FF}" type="slidenum">
              <a:rPr lang="ja-JP" altLang="en-US"/>
              <a:pPr/>
              <a:t>40</a:t>
            </a:fld>
            <a:endParaRPr lang="en-US" altLang="ja-JP"/>
          </a:p>
        </p:txBody>
      </p:sp>
      <p:sp>
        <p:nvSpPr>
          <p:cNvPr id="1239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5E6ACE-36BA-4F94-9A3E-5AAFBE8AF023}" type="slidenum">
              <a:rPr lang="ja-JP" altLang="en-US"/>
              <a:pPr/>
              <a:t>41</a:t>
            </a:fld>
            <a:endParaRPr lang="en-US" altLang="ja-JP"/>
          </a:p>
        </p:txBody>
      </p:sp>
      <p:sp>
        <p:nvSpPr>
          <p:cNvPr id="176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0F37D1-CEBA-4546-B34E-67CB9EA9B01C}" type="slidenum">
              <a:rPr lang="ja-JP" altLang="en-US"/>
              <a:pPr/>
              <a:t>42</a:t>
            </a:fld>
            <a:endParaRPr lang="en-US" altLang="ja-JP"/>
          </a:p>
        </p:txBody>
      </p:sp>
      <p:sp>
        <p:nvSpPr>
          <p:cNvPr id="7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傘とコンポジット結果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9C92A0-F987-4583-BD4C-AFB6432FD6A9}" type="slidenum">
              <a:rPr lang="ja-JP" altLang="en-US"/>
              <a:pPr/>
              <a:t>43</a:t>
            </a:fld>
            <a:endParaRPr lang="en-US" altLang="ja-JP"/>
          </a:p>
        </p:txBody>
      </p:sp>
      <p:sp>
        <p:nvSpPr>
          <p:cNvPr id="7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2A1C75-E844-4873-B064-7C134BD04BAE}" type="slidenum">
              <a:rPr lang="ja-JP" altLang="en-US"/>
              <a:pPr/>
              <a:t>44</a:t>
            </a:fld>
            <a:endParaRPr lang="en-US" altLang="ja-JP"/>
          </a:p>
        </p:txBody>
      </p:sp>
      <p:sp>
        <p:nvSpPr>
          <p:cNvPr id="229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DAF3F-7410-4198-ACD9-6B9BF4F37F65}" type="slidenum">
              <a:rPr lang="ja-JP" altLang="en-US"/>
              <a:pPr/>
              <a:t>45</a:t>
            </a:fld>
            <a:endParaRPr lang="en-US" altLang="ja-JP"/>
          </a:p>
        </p:txBody>
      </p:sp>
      <p:sp>
        <p:nvSpPr>
          <p:cNvPr id="2273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B1827-F4BD-47DB-8DF7-00211C5DD2CD}" type="slidenum">
              <a:rPr lang="ja-JP" altLang="en-US"/>
              <a:pPr/>
              <a:t>46</a:t>
            </a:fld>
            <a:endParaRPr lang="en-US" altLang="ja-JP"/>
          </a:p>
        </p:txBody>
      </p:sp>
      <p:sp>
        <p:nvSpPr>
          <p:cNvPr id="2252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75893-9C87-4397-A152-26D996622CCB}" type="slidenum">
              <a:rPr lang="ja-JP" altLang="en-US"/>
              <a:pPr/>
              <a:t>47</a:t>
            </a:fld>
            <a:endParaRPr lang="en-US" altLang="ja-JP"/>
          </a:p>
        </p:txBody>
      </p:sp>
      <p:sp>
        <p:nvSpPr>
          <p:cNvPr id="2314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87E19-02DB-4F27-A6BC-A1AAED9C7898}" type="slidenum">
              <a:rPr lang="ja-JP" altLang="en-US"/>
              <a:pPr/>
              <a:t>5</a:t>
            </a:fld>
            <a:endParaRPr lang="en-US" altLang="ja-JP"/>
          </a:p>
        </p:txBody>
      </p:sp>
      <p:sp>
        <p:nvSpPr>
          <p:cNvPr id="798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Now the lighting conditions are consistent, so the resulting composites are beautiful.</a:t>
            </a:r>
          </a:p>
          <a:p>
            <a:r>
              <a:rPr lang="en-US" altLang="ja-JP"/>
              <a:t>Our first motivation is simply that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DA268-335B-4B8A-9FB7-E13AA670C1C2}" type="slidenum">
              <a:rPr lang="ja-JP" altLang="en-US"/>
              <a:pPr/>
              <a:t>6</a:t>
            </a:fld>
            <a:endParaRPr lang="en-US" altLang="ja-JP"/>
          </a:p>
        </p:txBody>
      </p:sp>
      <p:sp>
        <p:nvSpPr>
          <p:cNvPr id="901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also want to use this cool system to create a beautiful composite. </a:t>
            </a:r>
          </a:p>
          <a:p>
            <a:r>
              <a:rPr lang="en-US" altLang="ja-JP"/>
              <a:t>And then, we tried buliding this system, However, there was a big problem, that is,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909A1B-B329-4F9A-BB8C-5FE9A55BC69E}" type="slidenum">
              <a:rPr lang="ja-JP" altLang="en-US"/>
              <a:pPr/>
              <a:t>7</a:t>
            </a:fld>
            <a:endParaRPr lang="en-US" altLang="ja-JP"/>
          </a:p>
        </p:txBody>
      </p:sp>
      <p:sp>
        <p:nvSpPr>
          <p:cNvPr id="2088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E4B64B-AD5C-484D-9580-A35A549ADF5C}" type="slidenum">
              <a:rPr lang="ja-JP" altLang="en-US"/>
              <a:pPr/>
              <a:t>8</a:t>
            </a:fld>
            <a:endParaRPr lang="en-US" altLang="ja-JP"/>
          </a:p>
        </p:txBody>
      </p:sp>
      <p:sp>
        <p:nvSpPr>
          <p:cNvPr id="2109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9BEA82-5FC5-4755-91A3-20F1454FDDA3}" type="slidenum">
              <a:rPr lang="ja-JP" altLang="en-US"/>
              <a:pPr/>
              <a:t>9</a:t>
            </a:fld>
            <a:endParaRPr lang="en-US" altLang="ja-JP"/>
          </a:p>
        </p:txBody>
      </p:sp>
      <p:sp>
        <p:nvSpPr>
          <p:cNvPr id="2129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8300" y="280988"/>
            <a:ext cx="4038600" cy="3000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noProof="0" smtClean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475" y="3663950"/>
            <a:ext cx="8431213" cy="2946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ja-JP" noProof="0" smtClean="0"/>
              <a:t>Click to edit Master subtitle style</a:t>
            </a:r>
          </a:p>
        </p:txBody>
      </p:sp>
      <p:grpSp>
        <p:nvGrpSpPr>
          <p:cNvPr id="44041" name="Group 9"/>
          <p:cNvGrpSpPr>
            <a:grpSpLocks/>
          </p:cNvGrpSpPr>
          <p:nvPr userDrawn="1"/>
        </p:nvGrpSpPr>
        <p:grpSpPr bwMode="auto">
          <a:xfrm>
            <a:off x="5394325" y="876300"/>
            <a:ext cx="2794000" cy="1787525"/>
            <a:chOff x="343" y="432"/>
            <a:chExt cx="5082" cy="3217"/>
          </a:xfrm>
        </p:grpSpPr>
        <p:pic>
          <p:nvPicPr>
            <p:cNvPr id="44042" name="Picture 10" descr="S2007 Centered copy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448"/>
              <a:ext cx="5073" cy="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43" name="Picture 11" descr="S2007 Centered copy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440"/>
              <a:ext cx="5073" cy="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44" name="Picture 12" descr="S2007 Centered cop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" y="432"/>
              <a:ext cx="5073" cy="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436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16700" y="396875"/>
            <a:ext cx="2103438" cy="6232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04800" y="396875"/>
            <a:ext cx="6159500" cy="6232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22922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タイトル、テキスト、メディア クリッ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4800" y="396875"/>
            <a:ext cx="8402638" cy="12192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304800" y="1798638"/>
            <a:ext cx="4130675" cy="483076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メディア プレースホルダー 3"/>
          <p:cNvSpPr>
            <a:spLocks noGrp="1"/>
          </p:cNvSpPr>
          <p:nvPr>
            <p:ph type="media" sz="half" idx="2"/>
          </p:nvPr>
        </p:nvSpPr>
        <p:spPr>
          <a:xfrm>
            <a:off x="4587875" y="1798638"/>
            <a:ext cx="4132263" cy="4830762"/>
          </a:xfrm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12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61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5445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04800" y="1798638"/>
            <a:ext cx="4130675" cy="4830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87875" y="1798638"/>
            <a:ext cx="4132263" cy="4830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288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87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6629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90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26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2441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96875"/>
            <a:ext cx="8402638" cy="121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98638"/>
            <a:ext cx="8415338" cy="483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9243" name="Line 27"/>
          <p:cNvSpPr>
            <a:spLocks noChangeShapeType="1"/>
          </p:cNvSpPr>
          <p:nvPr userDrawn="1"/>
        </p:nvSpPr>
        <p:spPr bwMode="auto">
          <a:xfrm flipH="1">
            <a:off x="95250" y="1658938"/>
            <a:ext cx="8931275" cy="0"/>
          </a:xfrm>
          <a:prstGeom prst="line">
            <a:avLst/>
          </a:prstGeom>
          <a:noFill/>
          <a:ln w="29210">
            <a:solidFill>
              <a:srgbClr val="81C9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31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600">
          <a:solidFill>
            <a:schemeClr val="tx2"/>
          </a:solidFill>
          <a:latin typeface="+mn-lt"/>
        </a:defRPr>
      </a:lvl2pPr>
      <a:lvl3pPr marL="1143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2100">
          <a:solidFill>
            <a:schemeClr val="tx2"/>
          </a:solidFill>
          <a:latin typeface="+mn-lt"/>
        </a:defRPr>
      </a:lvl3pPr>
      <a:lvl4pPr marL="1600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975" y="280988"/>
            <a:ext cx="5400675" cy="3000375"/>
          </a:xfrm>
        </p:spPr>
        <p:txBody>
          <a:bodyPr/>
          <a:lstStyle/>
          <a:p>
            <a:r>
              <a:rPr lang="en-US" altLang="ja-JP" sz="3200">
                <a:ea typeface="ＭＳ Ｐゴシック" pitchFamily="50" charset="-128"/>
              </a:rPr>
              <a:t>Light Shower:</a:t>
            </a:r>
            <a:br>
              <a:rPr lang="en-US" altLang="ja-JP" sz="3200">
                <a:ea typeface="ＭＳ Ｐゴシック" pitchFamily="50" charset="-128"/>
              </a:rPr>
            </a:br>
            <a:r>
              <a:rPr lang="en-US" altLang="ja-JP" sz="3200">
                <a:ea typeface="ＭＳ Ｐゴシック" pitchFamily="50" charset="-128"/>
              </a:rPr>
              <a:t>A Poor Man’s Light Stage</a:t>
            </a:r>
            <a:br>
              <a:rPr lang="en-US" altLang="ja-JP" sz="3200">
                <a:ea typeface="ＭＳ Ｐゴシック" pitchFamily="50" charset="-128"/>
              </a:rPr>
            </a:br>
            <a:r>
              <a:rPr lang="en-US" altLang="ja-JP" sz="3200">
                <a:ea typeface="ＭＳ Ｐゴシック" pitchFamily="50" charset="-128"/>
              </a:rPr>
              <a:t>Built with an Off-the-shelf</a:t>
            </a:r>
            <a:br>
              <a:rPr lang="en-US" altLang="ja-JP" sz="3200">
                <a:ea typeface="ＭＳ Ｐゴシック" pitchFamily="50" charset="-128"/>
              </a:rPr>
            </a:br>
            <a:r>
              <a:rPr lang="en-US" altLang="ja-JP" sz="3200">
                <a:ea typeface="ＭＳ Ｐゴシック" pitchFamily="50" charset="-128"/>
              </a:rPr>
              <a:t>Umbrella and Projector</a:t>
            </a:r>
            <a:endParaRPr lang="ja-JP" altLang="en-US" sz="3200">
              <a:ea typeface="ＭＳ Ｐゴシック" pitchFamily="50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176588"/>
            <a:ext cx="9144000" cy="3433762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ja-JP" sz="2200">
              <a:ea typeface="ＭＳ Ｐゴシック" pitchFamily="50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600">
                <a:ea typeface="ＭＳ Ｐゴシック" pitchFamily="50" charset="-128"/>
              </a:rPr>
              <a:t>Makoto Okabe</a:t>
            </a:r>
          </a:p>
          <a:p>
            <a:pPr>
              <a:lnSpc>
                <a:spcPct val="90000"/>
              </a:lnSpc>
            </a:pPr>
            <a:r>
              <a:rPr lang="en-US" altLang="ja-JP" sz="2600">
                <a:ea typeface="ＭＳ Ｐゴシック" pitchFamily="50" charset="-128"/>
              </a:rPr>
              <a:t>Kenshi Takayama</a:t>
            </a:r>
          </a:p>
          <a:p>
            <a:pPr>
              <a:lnSpc>
                <a:spcPct val="90000"/>
              </a:lnSpc>
            </a:pPr>
            <a:r>
              <a:rPr lang="en-US" altLang="ja-JP" sz="2600">
                <a:ea typeface="ＭＳ Ｐゴシック" pitchFamily="50" charset="-128"/>
              </a:rPr>
              <a:t>Takashi Ijiri</a:t>
            </a:r>
          </a:p>
          <a:p>
            <a:pPr>
              <a:lnSpc>
                <a:spcPct val="90000"/>
              </a:lnSpc>
            </a:pPr>
            <a:r>
              <a:rPr lang="en-US" altLang="ja-JP" sz="2600">
                <a:ea typeface="ＭＳ Ｐゴシック" pitchFamily="50" charset="-128"/>
              </a:rPr>
              <a:t>Takeo Igarashi</a:t>
            </a:r>
          </a:p>
          <a:p>
            <a:pPr>
              <a:lnSpc>
                <a:spcPct val="90000"/>
              </a:lnSpc>
            </a:pPr>
            <a:endParaRPr lang="en-US" altLang="ja-JP" sz="1500">
              <a:ea typeface="ＭＳ Ｐゴシック" pitchFamily="50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600">
                <a:ea typeface="ＭＳ Ｐゴシック" pitchFamily="50" charset="-128"/>
              </a:rPr>
              <a:t>The University of Tokyo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15338" cy="48307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ja-JP" sz="12900">
                <a:ea typeface="ＭＳ Ｐゴシック" pitchFamily="50" charset="-128"/>
              </a:rPr>
              <a:t>It’s too expensive!</a:t>
            </a:r>
          </a:p>
          <a:p>
            <a:pPr>
              <a:buFontTx/>
              <a:buNone/>
            </a:pPr>
            <a:r>
              <a:rPr lang="en-US" altLang="ja-JP" sz="2800">
                <a:solidFill>
                  <a:srgbClr val="000000"/>
                </a:solidFill>
                <a:ea typeface="ＭＳ Ｐゴシック" pitchFamily="50" charset="-128"/>
              </a:rPr>
              <a:t>for poor students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15338" cy="48307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ja-JP" sz="12900">
                <a:ea typeface="ＭＳ Ｐゴシック" pitchFamily="50" charset="-128"/>
              </a:rPr>
              <a:t>It’s too expensive!</a:t>
            </a:r>
          </a:p>
          <a:p>
            <a:pPr>
              <a:buFontTx/>
              <a:buNone/>
            </a:pPr>
            <a:r>
              <a:rPr lang="en-US" altLang="ja-JP" sz="2800">
                <a:ea typeface="ＭＳ Ｐゴシック" pitchFamily="50" charset="-128"/>
              </a:rPr>
              <a:t>for poor students (us)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failure 1 - LCD displays</a:t>
            </a:r>
          </a:p>
        </p:txBody>
      </p:sp>
      <p:pic>
        <p:nvPicPr>
          <p:cNvPr id="141315" name="Picture 3" descr="displ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90688"/>
            <a:ext cx="58674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failure 1 - LCD displays</a:t>
            </a:r>
          </a:p>
        </p:txBody>
      </p:sp>
      <p:pic>
        <p:nvPicPr>
          <p:cNvPr id="143363" name="Picture 3" descr="displ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87513"/>
            <a:ext cx="58674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1600200" y="5867400"/>
            <a:ext cx="5867400" cy="914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5400" b="1" i="0">
                <a:solidFill>
                  <a:srgbClr val="FF9900"/>
                </a:solidFill>
                <a:ea typeface="ＭＳ Ｐゴシック" pitchFamily="50" charset="-128"/>
              </a:rPr>
              <a:t>Weak lights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failure 2 - direct projection</a:t>
            </a:r>
          </a:p>
        </p:txBody>
      </p:sp>
      <p:pic>
        <p:nvPicPr>
          <p:cNvPr id="145415" name="Picture 7" descr="P101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7" t="10791" r="27251" b="16562"/>
          <a:stretch>
            <a:fillRect/>
          </a:stretch>
        </p:blipFill>
        <p:spPr bwMode="auto">
          <a:xfrm>
            <a:off x="228600" y="1828800"/>
            <a:ext cx="4114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failure 2 - direct projection</a:t>
            </a:r>
          </a:p>
        </p:txBody>
      </p:sp>
      <p:pic>
        <p:nvPicPr>
          <p:cNvPr id="179203" name="Picture 3" descr="P101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7" t="10791" r="27251" b="16562"/>
          <a:stretch>
            <a:fillRect/>
          </a:stretch>
        </p:blipFill>
        <p:spPr bwMode="auto">
          <a:xfrm>
            <a:off x="228600" y="1828800"/>
            <a:ext cx="4114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4" name="Picture 4" descr="P1010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9000" r="28000" b="20122"/>
          <a:stretch>
            <a:fillRect/>
          </a:stretch>
        </p:blipFill>
        <p:spPr bwMode="auto">
          <a:xfrm>
            <a:off x="4648200" y="1828800"/>
            <a:ext cx="4267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failure 2 - direct projection</a:t>
            </a:r>
          </a:p>
        </p:txBody>
      </p:sp>
      <p:pic>
        <p:nvPicPr>
          <p:cNvPr id="183299" name="Picture 3" descr="P101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7" t="10791" r="27251" b="16562"/>
          <a:stretch>
            <a:fillRect/>
          </a:stretch>
        </p:blipFill>
        <p:spPr bwMode="auto">
          <a:xfrm>
            <a:off x="228600" y="1828800"/>
            <a:ext cx="4114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300" name="Picture 4" descr="P1010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9000" r="28000" b="20122"/>
          <a:stretch>
            <a:fillRect/>
          </a:stretch>
        </p:blipFill>
        <p:spPr bwMode="auto">
          <a:xfrm>
            <a:off x="4648200" y="1828800"/>
            <a:ext cx="4267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457200" y="5715000"/>
            <a:ext cx="8250238" cy="914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5400" b="1" i="0">
                <a:solidFill>
                  <a:srgbClr val="FF6600"/>
                </a:solidFill>
                <a:ea typeface="ＭＳ Ｐゴシック" pitchFamily="50" charset="-128"/>
              </a:rPr>
              <a:t>No environment lighting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We use off-the-shelf umbrella</a:t>
            </a:r>
          </a:p>
        </p:txBody>
      </p:sp>
      <p:pic>
        <p:nvPicPr>
          <p:cNvPr id="155652" name="Picture 4" descr="img20050401-1729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8125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3" name="Picture 5" descr="4012whiteumbre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381250"/>
            <a:ext cx="4000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Principle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ja-JP" sz="2700">
                <a:ea typeface="ＭＳ Ｐゴシック" pitchFamily="50" charset="-128"/>
              </a:rPr>
              <a:t>Light stage</a:t>
            </a:r>
          </a:p>
        </p:txBody>
      </p:sp>
      <p:pic>
        <p:nvPicPr>
          <p:cNvPr id="118791" name="Picture 7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" y="3011488"/>
            <a:ext cx="4283075" cy="270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Background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86800" cy="4830763"/>
          </a:xfrm>
        </p:spPr>
        <p:txBody>
          <a:bodyPr/>
          <a:lstStyle/>
          <a:p>
            <a:r>
              <a:rPr lang="en-US" altLang="ja-JP" sz="3200">
                <a:ea typeface="ＭＳ Ｐゴシック" pitchFamily="50" charset="-128"/>
              </a:rPr>
              <a:t>Composite is important for movie making</a:t>
            </a:r>
          </a:p>
          <a:p>
            <a:r>
              <a:rPr lang="en-US" altLang="ja-JP" sz="3200">
                <a:ea typeface="ＭＳ Ｐゴシック" pitchFamily="50" charset="-128"/>
              </a:rPr>
              <a:t>Simple chroma-key is not enough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Principle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ja-JP" sz="2700">
                <a:ea typeface="ＭＳ Ｐゴシック" pitchFamily="50" charset="-128"/>
              </a:rPr>
              <a:t>Light stage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ja-JP" sz="2700">
                <a:ea typeface="ＭＳ Ｐゴシック" pitchFamily="50" charset="-128"/>
              </a:rPr>
              <a:t>Light shower</a:t>
            </a:r>
            <a:endParaRPr lang="ja-JP" altLang="en-US" sz="2700">
              <a:ea typeface="ＭＳ Ｐゴシック" pitchFamily="50" charset="-128"/>
            </a:endParaRPr>
          </a:p>
        </p:txBody>
      </p:sp>
      <p:pic>
        <p:nvPicPr>
          <p:cNvPr id="166917" name="Picture 5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" y="3011488"/>
            <a:ext cx="4283075" cy="270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8" name="Picture 6" descr="スライド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4724400" y="2397125"/>
            <a:ext cx="4191000" cy="39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Light Stage with off-the-shelf materials</a:t>
            </a:r>
          </a:p>
        </p:txBody>
      </p:sp>
      <p:pic>
        <p:nvPicPr>
          <p:cNvPr id="116740" name="Picture 4" descr="スライド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Light Stage with off-the-shelf materials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umbrella</a:t>
            </a:r>
          </a:p>
        </p:txBody>
      </p:sp>
      <p:pic>
        <p:nvPicPr>
          <p:cNvPr id="93190" name="Picture 6" descr="スライド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Light Stage with off-the-shelf materials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umbrella and projector</a:t>
            </a:r>
          </a:p>
        </p:txBody>
      </p:sp>
      <p:pic>
        <p:nvPicPr>
          <p:cNvPr id="97296" name="Picture 16" descr="スライド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Light Stage with off-the-shelf materials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umbrella and projector</a:t>
            </a:r>
          </a:p>
        </p:txBody>
      </p:sp>
      <p:pic>
        <p:nvPicPr>
          <p:cNvPr id="99339" name="Picture 11" descr="スライド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Light Stage with off-the-shelf materials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umbrella and projector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web camera</a:t>
            </a:r>
          </a:p>
        </p:txBody>
      </p:sp>
      <p:pic>
        <p:nvPicPr>
          <p:cNvPr id="95242" name="Picture 10" descr="スライド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Our Approach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Light Stage with off-the-shelf materials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umbrella and projector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web camera and blue screen</a:t>
            </a:r>
          </a:p>
        </p:txBody>
      </p:sp>
      <p:pic>
        <p:nvPicPr>
          <p:cNvPr id="101385" name="Picture 9" descr="スライド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Recording</a:t>
            </a:r>
          </a:p>
        </p:txBody>
      </p:sp>
      <p:pic>
        <p:nvPicPr>
          <p:cNvPr id="107531" name="Recording_small.avi">
            <a:hlinkClick r:id="" action="ppaction://media"/>
          </p:cNvPr>
          <p:cNvPicPr>
            <a:picLocks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2675" y="1981200"/>
            <a:ext cx="6858000" cy="4572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75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75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Composite Process</a:t>
            </a:r>
          </a:p>
        </p:txBody>
      </p:sp>
      <p:sp>
        <p:nvSpPr>
          <p:cNvPr id="91146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798638"/>
            <a:ext cx="8839200" cy="4830762"/>
          </a:xfrm>
          <a:noFill/>
          <a:ln/>
        </p:spPr>
        <p:txBody>
          <a:bodyPr/>
          <a:lstStyle/>
          <a:p>
            <a:r>
              <a:rPr lang="en-US" altLang="ja-JP" sz="2700">
                <a:ea typeface="ＭＳ Ｐゴシック" pitchFamily="50" charset="-128"/>
              </a:rPr>
              <a:t>Post-processing using Adobe Premiere</a:t>
            </a:r>
          </a:p>
        </p:txBody>
      </p:sp>
      <p:pic>
        <p:nvPicPr>
          <p:cNvPr id="91148" name="PostProcessing_small.avi">
            <a:hlinkClick r:id="" action="ppaction://media"/>
          </p:cNvPr>
          <p:cNvPicPr>
            <a:picLocks noChangeAspect="1" noChangeArrowheads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875" y="2347913"/>
            <a:ext cx="6765925" cy="4510087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1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1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14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114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Apparatus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06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Background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86800" cy="4830763"/>
          </a:xfrm>
        </p:spPr>
        <p:txBody>
          <a:bodyPr/>
          <a:lstStyle/>
          <a:p>
            <a:r>
              <a:rPr lang="en-US" altLang="ja-JP" sz="3200">
                <a:ea typeface="ＭＳ Ｐゴシック" pitchFamily="50" charset="-128"/>
              </a:rPr>
              <a:t>Composite is important for movie making</a:t>
            </a:r>
          </a:p>
          <a:p>
            <a:r>
              <a:rPr lang="en-US" altLang="ja-JP" sz="3200">
                <a:ea typeface="ＭＳ Ｐゴシック" pitchFamily="50" charset="-128"/>
              </a:rPr>
              <a:t>Simple chroma-key is not enough</a:t>
            </a:r>
          </a:p>
          <a:p>
            <a:pPr lvl="1"/>
            <a:r>
              <a:rPr lang="en-US" altLang="ja-JP" sz="2700">
                <a:ea typeface="ＭＳ Ｐゴシック" pitchFamily="50" charset="-128"/>
              </a:rPr>
              <a:t>Photometrically inconsistent</a:t>
            </a:r>
            <a:endParaRPr lang="ja-JP" altLang="en-US" sz="2700">
              <a:ea typeface="ＭＳ Ｐゴシック" pitchFamily="50" charset="-128"/>
            </a:endParaRPr>
          </a:p>
        </p:txBody>
      </p:sp>
      <p:pic>
        <p:nvPicPr>
          <p:cNvPr id="204804" name="Picture 4" descr="1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249"/>
          <a:stretch>
            <a:fillRect/>
          </a:stretch>
        </p:blipFill>
        <p:spPr bwMode="auto">
          <a:xfrm>
            <a:off x="314325" y="3625850"/>
            <a:ext cx="41338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05" name="Picture 5" descr="2"/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249"/>
          <a:stretch>
            <a:fillRect/>
          </a:stretch>
        </p:blipFill>
        <p:spPr bwMode="auto">
          <a:xfrm>
            <a:off x="4672013" y="3625850"/>
            <a:ext cx="41338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Apparatus</a:t>
            </a:r>
          </a:p>
        </p:txBody>
      </p:sp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06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1133475" y="3733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6924675" y="3733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1015" name="Text Box 7"/>
          <p:cNvSpPr txBox="1">
            <a:spLocks noChangeArrowheads="1"/>
          </p:cNvSpPr>
          <p:nvPr/>
        </p:nvSpPr>
        <p:spPr bwMode="auto">
          <a:xfrm>
            <a:off x="1143000" y="6400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4038600" y="6400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1017" name="Text Box 9"/>
          <p:cNvSpPr txBox="1">
            <a:spLocks noChangeArrowheads="1"/>
          </p:cNvSpPr>
          <p:nvPr/>
        </p:nvSpPr>
        <p:spPr bwMode="auto">
          <a:xfrm>
            <a:off x="6934200" y="6400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2" grpId="1"/>
      <p:bldP spid="171014" grpId="1"/>
      <p:bldP spid="171015" grpId="1"/>
      <p:bldP spid="171016" grpId="1"/>
      <p:bldP spid="17101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Apparatus</a:t>
            </a:r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06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0" name="Text Box 4"/>
          <p:cNvSpPr txBox="1">
            <a:spLocks noChangeArrowheads="1"/>
          </p:cNvSpPr>
          <p:nvPr/>
        </p:nvSpPr>
        <p:spPr bwMode="auto">
          <a:xfrm>
            <a:off x="1133475" y="3733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6924675" y="3733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143000" y="6400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6400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6934200" y="64008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RENT</a:t>
            </a:r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200400" y="3733800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$ 5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Apparatus - how to build</a:t>
            </a:r>
          </a:p>
        </p:txBody>
      </p:sp>
      <p:pic>
        <p:nvPicPr>
          <p:cNvPr id="76810" name="Implementation_small.avi">
            <a:hlinkClick r:id="" action="ppaction://media"/>
          </p:cNvPr>
          <p:cNvPicPr>
            <a:picLocks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28800"/>
            <a:ext cx="7467600" cy="49784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8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68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8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68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4972050" y="2895600"/>
            <a:ext cx="457200" cy="3581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20868" name="Group 36"/>
          <p:cNvGrpSpPr>
            <a:grpSpLocks/>
          </p:cNvGrpSpPr>
          <p:nvPr/>
        </p:nvGrpSpPr>
        <p:grpSpPr bwMode="auto">
          <a:xfrm>
            <a:off x="4905375" y="3886200"/>
            <a:ext cx="609600" cy="842963"/>
            <a:chOff x="3015" y="2448"/>
            <a:chExt cx="384" cy="531"/>
          </a:xfrm>
        </p:grpSpPr>
        <p:sp>
          <p:nvSpPr>
            <p:cNvPr id="120864" name="Freeform 32"/>
            <p:cNvSpPr>
              <a:spLocks/>
            </p:cNvSpPr>
            <p:nvPr/>
          </p:nvSpPr>
          <p:spPr bwMode="auto">
            <a:xfrm rot="18692603" flipV="1">
              <a:off x="2972" y="2491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65" name="Freeform 33"/>
            <p:cNvSpPr>
              <a:spLocks/>
            </p:cNvSpPr>
            <p:nvPr/>
          </p:nvSpPr>
          <p:spPr bwMode="auto">
            <a:xfrm rot="18692603" flipV="1">
              <a:off x="2978" y="2521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66" name="Freeform 34"/>
            <p:cNvSpPr>
              <a:spLocks/>
            </p:cNvSpPr>
            <p:nvPr/>
          </p:nvSpPr>
          <p:spPr bwMode="auto">
            <a:xfrm rot="18692603" flipV="1">
              <a:off x="2981" y="2542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67" name="Freeform 35"/>
            <p:cNvSpPr>
              <a:spLocks/>
            </p:cNvSpPr>
            <p:nvPr/>
          </p:nvSpPr>
          <p:spPr bwMode="auto">
            <a:xfrm rot="18692603" flipV="1">
              <a:off x="2978" y="2561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Comparison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Estimated cost</a:t>
            </a:r>
          </a:p>
        </p:txBody>
      </p:sp>
      <p:sp>
        <p:nvSpPr>
          <p:cNvPr id="120837" name="Line 5"/>
          <p:cNvSpPr>
            <a:spLocks noChangeShapeType="1"/>
          </p:cNvSpPr>
          <p:nvPr/>
        </p:nvSpPr>
        <p:spPr bwMode="auto">
          <a:xfrm flipV="1">
            <a:off x="1968500" y="4437063"/>
            <a:ext cx="12700" cy="2039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38" name="Line 6"/>
          <p:cNvSpPr>
            <a:spLocks noChangeShapeType="1"/>
          </p:cNvSpPr>
          <p:nvPr/>
        </p:nvSpPr>
        <p:spPr bwMode="auto">
          <a:xfrm flipV="1">
            <a:off x="1981200" y="6477000"/>
            <a:ext cx="487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2901950" y="6248400"/>
            <a:ext cx="457200" cy="2286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20846" name="Group 14"/>
          <p:cNvGrpSpPr>
            <a:grpSpLocks/>
          </p:cNvGrpSpPr>
          <p:nvPr/>
        </p:nvGrpSpPr>
        <p:grpSpPr bwMode="auto">
          <a:xfrm rot="18692603" flipV="1">
            <a:off x="1565275" y="3921125"/>
            <a:ext cx="838200" cy="768350"/>
            <a:chOff x="0" y="2104"/>
            <a:chExt cx="1128" cy="673"/>
          </a:xfrm>
        </p:grpSpPr>
        <p:sp>
          <p:nvSpPr>
            <p:cNvPr id="120842" name="Freeform 10"/>
            <p:cNvSpPr>
              <a:spLocks/>
            </p:cNvSpPr>
            <p:nvPr/>
          </p:nvSpPr>
          <p:spPr bwMode="auto">
            <a:xfrm>
              <a:off x="0" y="2104"/>
              <a:ext cx="984" cy="521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45" name="Freeform 13"/>
            <p:cNvSpPr>
              <a:spLocks/>
            </p:cNvSpPr>
            <p:nvPr/>
          </p:nvSpPr>
          <p:spPr bwMode="auto">
            <a:xfrm>
              <a:off x="144" y="2256"/>
              <a:ext cx="984" cy="521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0847" name="Line 15"/>
          <p:cNvSpPr>
            <a:spLocks noChangeShapeType="1"/>
          </p:cNvSpPr>
          <p:nvPr/>
        </p:nvSpPr>
        <p:spPr bwMode="auto">
          <a:xfrm flipV="1">
            <a:off x="1981200" y="2590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49" name="Line 17"/>
          <p:cNvSpPr>
            <a:spLocks noChangeShapeType="1"/>
          </p:cNvSpPr>
          <p:nvPr/>
        </p:nvSpPr>
        <p:spPr bwMode="auto">
          <a:xfrm>
            <a:off x="1993900" y="6248400"/>
            <a:ext cx="9080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50" name="Text Box 18"/>
          <p:cNvSpPr txBox="1">
            <a:spLocks noChangeArrowheads="1"/>
          </p:cNvSpPr>
          <p:nvPr/>
        </p:nvSpPr>
        <p:spPr bwMode="auto">
          <a:xfrm>
            <a:off x="566738" y="6019800"/>
            <a:ext cx="1235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ja-JP" sz="2400" i="0">
                <a:ea typeface="ＭＳ Ｐゴシック" pitchFamily="50" charset="-128"/>
              </a:rPr>
              <a:t>$ 5</a:t>
            </a:r>
            <a:endParaRPr lang="ja-JP" altLang="en-US" sz="2400" i="0">
              <a:ea typeface="ＭＳ Ｐゴシック" pitchFamily="50" charset="-128"/>
            </a:endParaRPr>
          </a:p>
        </p:txBody>
      </p:sp>
      <p:sp>
        <p:nvSpPr>
          <p:cNvPr id="120851" name="Text Box 19"/>
          <p:cNvSpPr txBox="1">
            <a:spLocks noChangeArrowheads="1"/>
          </p:cNvSpPr>
          <p:nvPr/>
        </p:nvSpPr>
        <p:spPr bwMode="auto">
          <a:xfrm>
            <a:off x="2301875" y="5638800"/>
            <a:ext cx="196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Light Shower</a:t>
            </a:r>
          </a:p>
        </p:txBody>
      </p:sp>
      <p:sp>
        <p:nvSpPr>
          <p:cNvPr id="120852" name="Text Box 20"/>
          <p:cNvSpPr txBox="1">
            <a:spLocks noChangeArrowheads="1"/>
          </p:cNvSpPr>
          <p:nvPr/>
        </p:nvSpPr>
        <p:spPr bwMode="auto">
          <a:xfrm>
            <a:off x="4429125" y="2209800"/>
            <a:ext cx="216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Previous Work</a:t>
            </a:r>
          </a:p>
        </p:txBody>
      </p:sp>
      <p:grpSp>
        <p:nvGrpSpPr>
          <p:cNvPr id="120869" name="Group 37"/>
          <p:cNvGrpSpPr>
            <a:grpSpLocks/>
          </p:cNvGrpSpPr>
          <p:nvPr/>
        </p:nvGrpSpPr>
        <p:grpSpPr bwMode="auto">
          <a:xfrm>
            <a:off x="4876800" y="3841750"/>
            <a:ext cx="654050" cy="927100"/>
            <a:chOff x="2997" y="2419"/>
            <a:chExt cx="412" cy="584"/>
          </a:xfrm>
        </p:grpSpPr>
        <p:sp>
          <p:nvSpPr>
            <p:cNvPr id="120854" name="Freeform 22"/>
            <p:cNvSpPr>
              <a:spLocks/>
            </p:cNvSpPr>
            <p:nvPr/>
          </p:nvSpPr>
          <p:spPr bwMode="auto">
            <a:xfrm rot="18692603" flipV="1">
              <a:off x="2991" y="2585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55" name="Freeform 23"/>
            <p:cNvSpPr>
              <a:spLocks/>
            </p:cNvSpPr>
            <p:nvPr/>
          </p:nvSpPr>
          <p:spPr bwMode="auto">
            <a:xfrm rot="18692603" flipV="1">
              <a:off x="2954" y="2462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0856" name="Line 24"/>
          <p:cNvSpPr>
            <a:spLocks noChangeShapeType="1"/>
          </p:cNvSpPr>
          <p:nvPr/>
        </p:nvSpPr>
        <p:spPr bwMode="auto">
          <a:xfrm>
            <a:off x="1981200" y="2895600"/>
            <a:ext cx="339248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57" name="Text Box 25"/>
          <p:cNvSpPr txBox="1">
            <a:spLocks noChangeArrowheads="1"/>
          </p:cNvSpPr>
          <p:nvPr/>
        </p:nvSpPr>
        <p:spPr bwMode="auto">
          <a:xfrm>
            <a:off x="533400" y="2667000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$$$</a:t>
            </a:r>
            <a:r>
              <a:rPr lang="ja-JP" altLang="en-US" sz="2400" i="0">
                <a:ea typeface="ＭＳ Ｐゴシック" pitchFamily="50" charset="-128"/>
              </a:rPr>
              <a:t>･･･</a:t>
            </a:r>
            <a:r>
              <a:rPr lang="en-US" altLang="ja-JP" sz="2400" i="0">
                <a:ea typeface="ＭＳ Ｐゴシック" pitchFamily="50" charset="-128"/>
              </a:rPr>
              <a:t>$</a:t>
            </a:r>
          </a:p>
        </p:txBody>
      </p:sp>
      <p:pic>
        <p:nvPicPr>
          <p:cNvPr id="120859" name="Picture 27" descr="4012whiteumbr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4267200"/>
            <a:ext cx="133191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62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889250"/>
            <a:ext cx="3005137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Results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Live action</a:t>
            </a:r>
          </a:p>
        </p:txBody>
      </p:sp>
      <p:pic>
        <p:nvPicPr>
          <p:cNvPr id="66564" name="Picture 4" descr="スライド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14"/>
          <a:stretch>
            <a:fillRect/>
          </a:stretch>
        </p:blipFill>
        <p:spPr bwMode="auto">
          <a:xfrm>
            <a:off x="427038" y="2741613"/>
            <a:ext cx="82454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Another advantage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Live action with specular objects</a:t>
            </a:r>
          </a:p>
        </p:txBody>
      </p:sp>
      <p:sp>
        <p:nvSpPr>
          <p:cNvPr id="147466" name="Text Box 10"/>
          <p:cNvSpPr txBox="1">
            <a:spLocks noChangeArrowheads="1"/>
          </p:cNvSpPr>
          <p:nvPr/>
        </p:nvSpPr>
        <p:spPr bwMode="auto">
          <a:xfrm>
            <a:off x="152400" y="3810000"/>
            <a:ext cx="125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discrete</a:t>
            </a:r>
          </a:p>
        </p:txBody>
      </p:sp>
      <p:pic>
        <p:nvPicPr>
          <p:cNvPr id="147472" name="Picture 16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Another advantage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Live action with specular objects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59080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0709" name="AutoShape 5"/>
          <p:cNvSpPr>
            <a:spLocks noChangeArrowheads="1"/>
          </p:cNvSpPr>
          <p:nvPr/>
        </p:nvSpPr>
        <p:spPr bwMode="auto">
          <a:xfrm>
            <a:off x="4876800" y="30480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152400" y="3810000"/>
            <a:ext cx="125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discrete</a:t>
            </a:r>
          </a:p>
        </p:txBody>
      </p:sp>
      <p:pic>
        <p:nvPicPr>
          <p:cNvPr id="200711" name="Picture 7" descr="スライド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Another advantage</a:t>
            </a:r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Live action with specular objects</a:t>
            </a:r>
          </a:p>
        </p:txBody>
      </p:sp>
      <p:pic>
        <p:nvPicPr>
          <p:cNvPr id="1689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59080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967" name="AutoShape 7"/>
          <p:cNvSpPr>
            <a:spLocks noChangeArrowheads="1"/>
          </p:cNvSpPr>
          <p:nvPr/>
        </p:nvSpPr>
        <p:spPr bwMode="auto">
          <a:xfrm>
            <a:off x="4876800" y="30480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152400" y="3810000"/>
            <a:ext cx="125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discrete</a:t>
            </a: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152400" y="6240463"/>
            <a:ext cx="166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continuous</a:t>
            </a:r>
          </a:p>
        </p:txBody>
      </p:sp>
      <p:pic>
        <p:nvPicPr>
          <p:cNvPr id="168971" name="Picture 11" descr="スライド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2230438" y="4802188"/>
            <a:ext cx="2112962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Another advantage</a:t>
            </a:r>
          </a:p>
        </p:txBody>
      </p:sp>
      <p:sp>
        <p:nvSpPr>
          <p:cNvPr id="2027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Live action with specular objects</a:t>
            </a:r>
          </a:p>
        </p:txBody>
      </p:sp>
      <p:pic>
        <p:nvPicPr>
          <p:cNvPr id="202757" name="Picture 5" descr="スライド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4689" r="59908" b="76930"/>
          <a:stretch>
            <a:fillRect/>
          </a:stretch>
        </p:blipFill>
        <p:spPr bwMode="auto">
          <a:xfrm>
            <a:off x="6372225" y="4460875"/>
            <a:ext cx="2238375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59080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2759" name="AutoShape 7"/>
          <p:cNvSpPr>
            <a:spLocks noChangeArrowheads="1"/>
          </p:cNvSpPr>
          <p:nvPr/>
        </p:nvSpPr>
        <p:spPr bwMode="auto">
          <a:xfrm>
            <a:off x="4876800" y="30480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02760" name="AutoShape 8"/>
          <p:cNvSpPr>
            <a:spLocks noChangeArrowheads="1"/>
          </p:cNvSpPr>
          <p:nvPr/>
        </p:nvSpPr>
        <p:spPr bwMode="auto">
          <a:xfrm>
            <a:off x="4876800" y="54102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02761" name="Text Box 9"/>
          <p:cNvSpPr txBox="1">
            <a:spLocks noChangeArrowheads="1"/>
          </p:cNvSpPr>
          <p:nvPr/>
        </p:nvSpPr>
        <p:spPr bwMode="auto">
          <a:xfrm>
            <a:off x="152400" y="3810000"/>
            <a:ext cx="125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discrete</a:t>
            </a:r>
          </a:p>
        </p:txBody>
      </p:sp>
      <p:sp>
        <p:nvSpPr>
          <p:cNvPr id="202762" name="Text Box 10"/>
          <p:cNvSpPr txBox="1">
            <a:spLocks noChangeArrowheads="1"/>
          </p:cNvSpPr>
          <p:nvPr/>
        </p:nvSpPr>
        <p:spPr bwMode="auto">
          <a:xfrm>
            <a:off x="152400" y="6240463"/>
            <a:ext cx="166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400" i="0">
                <a:ea typeface="ＭＳ Ｐゴシック" pitchFamily="50" charset="-128"/>
              </a:rPr>
              <a:t>continuous</a:t>
            </a:r>
          </a:p>
        </p:txBody>
      </p:sp>
      <p:pic>
        <p:nvPicPr>
          <p:cNvPr id="202763" name="Picture 11" descr="スライド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2230438" y="4802188"/>
            <a:ext cx="2112962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Application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Education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Students in media science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Students for movie making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Previous Work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4830763"/>
          </a:xfrm>
        </p:spPr>
        <p:txBody>
          <a:bodyPr/>
          <a:lstStyle/>
          <a:p>
            <a:r>
              <a:rPr lang="en-US" altLang="ja-JP" sz="2800">
                <a:ea typeface="ＭＳ Ｐゴシック" pitchFamily="50" charset="-128"/>
              </a:rPr>
              <a:t>Light Stage simulates virtual lighting environment around an actor [Debevec et al., 2002]</a:t>
            </a:r>
            <a:endParaRPr lang="ja-JP" altLang="en-US" sz="2800">
              <a:ea typeface="ＭＳ Ｐゴシック" pitchFamily="50" charset="-128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05225"/>
            <a:ext cx="4211637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Application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Education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Students in media science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Students for movie making</a:t>
            </a:r>
          </a:p>
          <a:p>
            <a:r>
              <a:rPr lang="en-US" altLang="ja-JP">
                <a:ea typeface="ＭＳ Ｐゴシック" pitchFamily="50" charset="-128"/>
              </a:rPr>
              <a:t>Low cost movie making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Application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Education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Students in media science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Students for movie making</a:t>
            </a:r>
          </a:p>
          <a:p>
            <a:r>
              <a:rPr lang="en-US" altLang="ja-JP">
                <a:ea typeface="ＭＳ Ｐゴシック" pitchFamily="50" charset="-128"/>
              </a:rPr>
              <a:t>Low cost movie making</a:t>
            </a:r>
          </a:p>
          <a:p>
            <a:r>
              <a:rPr lang="en-US" altLang="ja-JP">
                <a:ea typeface="ＭＳ Ｐゴシック" pitchFamily="50" charset="-128"/>
              </a:rPr>
              <a:t>Entertainment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Photo booth</a:t>
            </a:r>
          </a:p>
        </p:txBody>
      </p:sp>
      <p:pic>
        <p:nvPicPr>
          <p:cNvPr id="175109" name="Picture 5" descr="Photoautomat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6" r="18605" b="6976"/>
          <a:stretch>
            <a:fillRect/>
          </a:stretch>
        </p:blipFill>
        <p:spPr bwMode="auto">
          <a:xfrm>
            <a:off x="4787900" y="4495800"/>
            <a:ext cx="18669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PhotoBoothStr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000" r="1750" b="74557"/>
          <a:stretch>
            <a:fillRect/>
          </a:stretch>
        </p:blipFill>
        <p:spPr bwMode="auto">
          <a:xfrm>
            <a:off x="6953250" y="4495800"/>
            <a:ext cx="175418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Inexpensive light stage system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White umbrella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Projector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27 minutes to build</a:t>
            </a:r>
          </a:p>
          <a:p>
            <a:pPr lvl="1"/>
            <a:endParaRPr lang="en-US" altLang="ja-JP" sz="1000">
              <a:ea typeface="ＭＳ Ｐゴシック" pitchFamily="50" charset="-128"/>
            </a:endParaRPr>
          </a:p>
          <a:p>
            <a:r>
              <a:rPr lang="en-US" altLang="ja-JP">
                <a:ea typeface="ＭＳ Ｐゴシック" pitchFamily="50" charset="-128"/>
              </a:rPr>
              <a:t>Useful for face relighting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with specular objects</a:t>
            </a:r>
          </a:p>
        </p:txBody>
      </p:sp>
      <p:pic>
        <p:nvPicPr>
          <p:cNvPr id="71684" name="Picture 4" descr="4012whiteumbr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962150"/>
            <a:ext cx="2166937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スライド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1" t="4672" r="55991" b="76912"/>
          <a:stretch>
            <a:fillRect/>
          </a:stretch>
        </p:blipFill>
        <p:spPr bwMode="auto">
          <a:xfrm>
            <a:off x="5562600" y="4562475"/>
            <a:ext cx="3352800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Future Work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Method for an enclosed environment</a:t>
            </a:r>
          </a:p>
        </p:txBody>
      </p:sp>
      <p:pic>
        <p:nvPicPr>
          <p:cNvPr id="73732" name="Picture 4" descr="スライド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0998"/>
          <a:stretch>
            <a:fillRect/>
          </a:stretch>
        </p:blipFill>
        <p:spPr bwMode="auto">
          <a:xfrm>
            <a:off x="915988" y="3070225"/>
            <a:ext cx="7313612" cy="31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Future Work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Method for an enclosed environment</a:t>
            </a:r>
          </a:p>
        </p:txBody>
      </p:sp>
      <p:pic>
        <p:nvPicPr>
          <p:cNvPr id="228357" name="Picture 5" descr="スライド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0998"/>
          <a:stretch>
            <a:fillRect/>
          </a:stretch>
        </p:blipFill>
        <p:spPr bwMode="auto">
          <a:xfrm>
            <a:off x="914400" y="3067050"/>
            <a:ext cx="7313613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Future Work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Method for an enclosed environment</a:t>
            </a:r>
          </a:p>
          <a:p>
            <a:r>
              <a:rPr lang="en-US" altLang="ja-JP">
                <a:ea typeface="ＭＳ Ｐゴシック" pitchFamily="50" charset="-128"/>
              </a:rPr>
              <a:t>Some calibration method</a:t>
            </a:r>
          </a:p>
        </p:txBody>
      </p:sp>
      <p:pic>
        <p:nvPicPr>
          <p:cNvPr id="226308" name="Picture 4" descr="4012whiteumbr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29083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309" name="Picture 5" descr="スライド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5029200" y="3733800"/>
            <a:ext cx="3200400" cy="2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Future Work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Method for an enclosed environment</a:t>
            </a:r>
          </a:p>
          <a:p>
            <a:r>
              <a:rPr lang="en-US" altLang="ja-JP">
                <a:ea typeface="ＭＳ Ｐゴシック" pitchFamily="50" charset="-128"/>
              </a:rPr>
              <a:t>Some calibration method</a:t>
            </a:r>
          </a:p>
          <a:p>
            <a:r>
              <a:rPr lang="en-US" altLang="ja-JP">
                <a:ea typeface="ＭＳ Ｐゴシック" pitchFamily="50" charset="-128"/>
              </a:rPr>
              <a:t>More applications for CV field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Capturing BRDF, BTF, etc…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pic>
        <p:nvPicPr>
          <p:cNvPr id="230403" name="Picture 3" descr="P10101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7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4" name="Picture 4" descr="P10102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56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5" name="Picture 5" descr="P10102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7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6" name="Picture 6" descr="P101019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56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407" name="Text Box 7"/>
          <p:cNvSpPr txBox="1">
            <a:spLocks noChangeArrowheads="1"/>
          </p:cNvSpPr>
          <p:nvPr/>
        </p:nvSpPr>
        <p:spPr bwMode="auto">
          <a:xfrm>
            <a:off x="1295400" y="2955925"/>
            <a:ext cx="6477000" cy="10064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6000" b="1" i="0">
                <a:effectLst>
                  <a:outerShdw blurRad="38100" dist="38100" dir="2700000" algn="tl">
                    <a:srgbClr val="B0B1B3"/>
                  </a:outerShdw>
                </a:effectLst>
                <a:ea typeface="ＭＳ Ｐゴシック" pitchFamily="50" charset="-128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Previous Work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4830763"/>
          </a:xfrm>
        </p:spPr>
        <p:txBody>
          <a:bodyPr/>
          <a:lstStyle/>
          <a:p>
            <a:r>
              <a:rPr lang="en-US" altLang="ja-JP" sz="2800">
                <a:ea typeface="ＭＳ Ｐゴシック" pitchFamily="50" charset="-128"/>
              </a:rPr>
              <a:t>Light Stage simulates virtual lighting environment around an actor [Debevec et al., 2002]</a:t>
            </a:r>
            <a:endParaRPr lang="ja-JP" altLang="en-US" sz="2800">
              <a:ea typeface="ＭＳ Ｐゴシック" pitchFamily="50" charset="-128"/>
            </a:endParaRPr>
          </a:p>
          <a:p>
            <a:r>
              <a:rPr lang="en-US" altLang="ja-JP" sz="2800">
                <a:ea typeface="ＭＳ Ｐゴシック" pitchFamily="50" charset="-128"/>
              </a:rPr>
              <a:t>Beautiful composites can be made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05225"/>
            <a:ext cx="4211637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861" name="Group 13"/>
          <p:cNvGrpSpPr>
            <a:grpSpLocks/>
          </p:cNvGrpSpPr>
          <p:nvPr/>
        </p:nvGrpSpPr>
        <p:grpSpPr bwMode="auto">
          <a:xfrm>
            <a:off x="5056188" y="3694113"/>
            <a:ext cx="3557587" cy="2995612"/>
            <a:chOff x="1266" y="753"/>
            <a:chExt cx="3750" cy="3158"/>
          </a:xfrm>
        </p:grpSpPr>
        <p:grpSp>
          <p:nvGrpSpPr>
            <p:cNvPr id="78862" name="Group 14"/>
            <p:cNvGrpSpPr>
              <a:grpSpLocks/>
            </p:cNvGrpSpPr>
            <p:nvPr/>
          </p:nvGrpSpPr>
          <p:grpSpPr bwMode="auto">
            <a:xfrm>
              <a:off x="1266" y="753"/>
              <a:ext cx="3750" cy="3158"/>
              <a:chOff x="1266" y="753"/>
              <a:chExt cx="3750" cy="3158"/>
            </a:xfrm>
          </p:grpSpPr>
          <p:pic>
            <p:nvPicPr>
              <p:cNvPr id="78863" name="Picture 1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57"/>
              <a:stretch>
                <a:fillRect/>
              </a:stretch>
            </p:blipFill>
            <p:spPr bwMode="auto">
              <a:xfrm>
                <a:off x="2846" y="755"/>
                <a:ext cx="2170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864" name="Picture 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297"/>
              <a:stretch>
                <a:fillRect/>
              </a:stretch>
            </p:blipFill>
            <p:spPr bwMode="auto">
              <a:xfrm>
                <a:off x="1266" y="753"/>
                <a:ext cx="1686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8865" name="Rectangle 17"/>
            <p:cNvSpPr>
              <a:spLocks noChangeArrowheads="1"/>
            </p:cNvSpPr>
            <p:nvPr/>
          </p:nvSpPr>
          <p:spPr bwMode="auto">
            <a:xfrm>
              <a:off x="1907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78866" name="Rectangle 18"/>
            <p:cNvSpPr>
              <a:spLocks noChangeArrowheads="1"/>
            </p:cNvSpPr>
            <p:nvPr/>
          </p:nvSpPr>
          <p:spPr bwMode="auto">
            <a:xfrm>
              <a:off x="3908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6477000" y="3581400"/>
            <a:ext cx="263525" cy="3124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4953000" y="5118100"/>
            <a:ext cx="3886200" cy="1460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3" name="Group 5"/>
          <p:cNvGrpSpPr>
            <a:grpSpLocks/>
          </p:cNvGrpSpPr>
          <p:nvPr/>
        </p:nvGrpSpPr>
        <p:grpSpPr bwMode="auto">
          <a:xfrm>
            <a:off x="5056188" y="3694113"/>
            <a:ext cx="3557587" cy="2995612"/>
            <a:chOff x="1266" y="753"/>
            <a:chExt cx="3750" cy="3158"/>
          </a:xfrm>
        </p:grpSpPr>
        <p:grpSp>
          <p:nvGrpSpPr>
            <p:cNvPr id="89094" name="Group 6"/>
            <p:cNvGrpSpPr>
              <a:grpSpLocks/>
            </p:cNvGrpSpPr>
            <p:nvPr/>
          </p:nvGrpSpPr>
          <p:grpSpPr bwMode="auto">
            <a:xfrm>
              <a:off x="1266" y="753"/>
              <a:ext cx="3750" cy="3158"/>
              <a:chOff x="1266" y="753"/>
              <a:chExt cx="3750" cy="3158"/>
            </a:xfrm>
          </p:grpSpPr>
          <p:pic>
            <p:nvPicPr>
              <p:cNvPr id="89095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57"/>
              <a:stretch>
                <a:fillRect/>
              </a:stretch>
            </p:blipFill>
            <p:spPr bwMode="auto">
              <a:xfrm>
                <a:off x="2846" y="755"/>
                <a:ext cx="2170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9096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297"/>
              <a:stretch>
                <a:fillRect/>
              </a:stretch>
            </p:blipFill>
            <p:spPr bwMode="auto">
              <a:xfrm>
                <a:off x="1266" y="753"/>
                <a:ext cx="1686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9097" name="Rectangle 9"/>
            <p:cNvSpPr>
              <a:spLocks noChangeArrowheads="1"/>
            </p:cNvSpPr>
            <p:nvPr/>
          </p:nvSpPr>
          <p:spPr bwMode="auto">
            <a:xfrm>
              <a:off x="1907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89098" name="Rectangle 10"/>
            <p:cNvSpPr>
              <a:spLocks noChangeArrowheads="1"/>
            </p:cNvSpPr>
            <p:nvPr/>
          </p:nvSpPr>
          <p:spPr bwMode="auto">
            <a:xfrm>
              <a:off x="3908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6477000" y="3581400"/>
            <a:ext cx="263525" cy="3124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>
                <a:ea typeface="ＭＳ Ｐゴシック" pitchFamily="50" charset="-128"/>
              </a:rPr>
              <a:t>Previous Work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15338" cy="4830763"/>
          </a:xfrm>
        </p:spPr>
        <p:txBody>
          <a:bodyPr/>
          <a:lstStyle/>
          <a:p>
            <a:r>
              <a:rPr lang="en-US" altLang="ja-JP" sz="2800">
                <a:ea typeface="ＭＳ Ｐゴシック" pitchFamily="50" charset="-128"/>
              </a:rPr>
              <a:t>Light Stage simulates virtual lighting environment around an actor [Debevec et al., 2002]</a:t>
            </a:r>
            <a:endParaRPr lang="ja-JP" altLang="en-US" sz="2800">
              <a:ea typeface="ＭＳ Ｐゴシック" pitchFamily="50" charset="-128"/>
            </a:endParaRPr>
          </a:p>
          <a:p>
            <a:r>
              <a:rPr lang="en-US" altLang="ja-JP" sz="2800">
                <a:ea typeface="ＭＳ Ｐゴシック" pitchFamily="50" charset="-128"/>
              </a:rPr>
              <a:t>Beautiful composites can be made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05225"/>
            <a:ext cx="4211637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4953000" y="5118100"/>
            <a:ext cx="3886200" cy="1460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0" y="4419600"/>
            <a:ext cx="9144000" cy="1433513"/>
          </a:xfrm>
          <a:prstGeom prst="rect">
            <a:avLst/>
          </a:prstGeom>
          <a:solidFill>
            <a:schemeClr val="accent1">
              <a:alpha val="60001"/>
            </a:schemeClr>
          </a:solidFill>
          <a:ln>
            <a:noFill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8800" b="1" i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</a:rPr>
              <a:t>Really Cool!!! </a:t>
            </a:r>
            <a:r>
              <a:rPr lang="en-US" altLang="ja-JP" sz="8800" b="1" i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  <a:sym typeface="Wingdings" pitchFamily="2" charset="2"/>
              </a:rPr>
              <a:t></a:t>
            </a:r>
            <a:endParaRPr lang="en-US" altLang="ja-JP" sz="8800" b="1" i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9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title"/>
          </p:nvPr>
        </p:nvSpPr>
        <p:spPr>
          <a:xfrm>
            <a:off x="436563" y="2895600"/>
            <a:ext cx="8402637" cy="1219200"/>
          </a:xfrm>
        </p:spPr>
        <p:txBody>
          <a:bodyPr/>
          <a:lstStyle/>
          <a:p>
            <a:pPr algn="ctr"/>
            <a:r>
              <a:rPr lang="en-US" altLang="ja-JP" sz="9700">
                <a:ea typeface="ＭＳ Ｐゴシック" pitchFamily="50" charset="-128"/>
              </a:rPr>
              <a:t>However,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15338" cy="48307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ja-JP" sz="12900">
                <a:ea typeface="ＭＳ Ｐゴシック" pitchFamily="50" charset="-128"/>
              </a:rPr>
              <a:t>It’s </a:t>
            </a:r>
            <a:r>
              <a:rPr lang="en-US" altLang="ja-JP" sz="12900">
                <a:solidFill>
                  <a:srgbClr val="000000"/>
                </a:solidFill>
                <a:ea typeface="ＭＳ Ｐゴシック" pitchFamily="50" charset="-128"/>
              </a:rPr>
              <a:t>too expensive!</a:t>
            </a:r>
          </a:p>
          <a:p>
            <a:pPr>
              <a:buFontTx/>
              <a:buNone/>
            </a:pPr>
            <a:r>
              <a:rPr lang="en-US" altLang="ja-JP" sz="2800">
                <a:solidFill>
                  <a:srgbClr val="000000"/>
                </a:solidFill>
                <a:ea typeface="ＭＳ Ｐゴシック" pitchFamily="50" charset="-128"/>
              </a:rPr>
              <a:t>for poor students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15338" cy="48307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ja-JP" sz="12900">
                <a:ea typeface="ＭＳ Ｐゴシック" pitchFamily="50" charset="-128"/>
              </a:rPr>
              <a:t>It’s too </a:t>
            </a:r>
            <a:r>
              <a:rPr lang="en-US" altLang="ja-JP" sz="12900">
                <a:solidFill>
                  <a:srgbClr val="000000"/>
                </a:solidFill>
                <a:ea typeface="ＭＳ Ｐゴシック" pitchFamily="50" charset="-128"/>
              </a:rPr>
              <a:t>expensive!</a:t>
            </a:r>
          </a:p>
          <a:p>
            <a:pPr>
              <a:buFontTx/>
              <a:buNone/>
            </a:pPr>
            <a:r>
              <a:rPr lang="en-US" altLang="ja-JP" sz="2800">
                <a:solidFill>
                  <a:srgbClr val="000000"/>
                </a:solidFill>
                <a:ea typeface="ＭＳ Ｐゴシック" pitchFamily="50" charset="-128"/>
              </a:rPr>
              <a:t>for poor students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B0B1B3"/>
      </a:dk1>
      <a:lt1>
        <a:srgbClr val="FFFFFF"/>
      </a:lt1>
      <a:dk2>
        <a:srgbClr val="003082"/>
      </a:dk2>
      <a:lt2>
        <a:srgbClr val="FFFFFF"/>
      </a:lt2>
      <a:accent1>
        <a:srgbClr val="92BFEB"/>
      </a:accent1>
      <a:accent2>
        <a:srgbClr val="FDD44F"/>
      </a:accent2>
      <a:accent3>
        <a:srgbClr val="AAADC1"/>
      </a:accent3>
      <a:accent4>
        <a:srgbClr val="DADADA"/>
      </a:accent4>
      <a:accent5>
        <a:srgbClr val="C7DCF3"/>
      </a:accent5>
      <a:accent6>
        <a:srgbClr val="E5C047"/>
      </a:accent6>
      <a:hlink>
        <a:srgbClr val="A4D767"/>
      </a:hlink>
      <a:folHlink>
        <a:srgbClr val="FF897B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ja-JP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ja-JP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B0B1B3"/>
        </a:dk1>
        <a:lt1>
          <a:srgbClr val="FFFFFF"/>
        </a:lt1>
        <a:dk2>
          <a:srgbClr val="003082"/>
        </a:dk2>
        <a:lt2>
          <a:srgbClr val="FFFFFF"/>
        </a:lt2>
        <a:accent1>
          <a:srgbClr val="92BFEB"/>
        </a:accent1>
        <a:accent2>
          <a:srgbClr val="FDD44F"/>
        </a:accent2>
        <a:accent3>
          <a:srgbClr val="AAADC1"/>
        </a:accent3>
        <a:accent4>
          <a:srgbClr val="DADADA"/>
        </a:accent4>
        <a:accent5>
          <a:srgbClr val="C7DCF3"/>
        </a:accent5>
        <a:accent6>
          <a:srgbClr val="E5C047"/>
        </a:accent6>
        <a:hlink>
          <a:srgbClr val="A4D767"/>
        </a:hlink>
        <a:folHlink>
          <a:srgbClr val="FF897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8618</TotalTime>
  <Words>848</Words>
  <Application>Microsoft Office PowerPoint</Application>
  <PresentationFormat>画面に合わせる (4:3)</PresentationFormat>
  <Paragraphs>216</Paragraphs>
  <Slides>47</Slides>
  <Notes>47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Arial</vt:lpstr>
      <vt:lpstr>Wingdings</vt:lpstr>
      <vt:lpstr>ＭＳ Ｐゴシック</vt:lpstr>
      <vt:lpstr>Custom Design</vt:lpstr>
      <vt:lpstr>Light Shower: A Poor Man’s Light Stage Built with an Off-the-shelf Umbrella and Projector</vt:lpstr>
      <vt:lpstr>Background</vt:lpstr>
      <vt:lpstr>Background</vt:lpstr>
      <vt:lpstr>Previous Work</vt:lpstr>
      <vt:lpstr>Previous Work</vt:lpstr>
      <vt:lpstr>Previous Work</vt:lpstr>
      <vt:lpstr>However, 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failure 1 - LCD displays</vt:lpstr>
      <vt:lpstr>failure 1 - LCD displays</vt:lpstr>
      <vt:lpstr>failure 2 - direct projection</vt:lpstr>
      <vt:lpstr>failure 2 - direct projection</vt:lpstr>
      <vt:lpstr>failure 2 - direct projection</vt:lpstr>
      <vt:lpstr>Our Approach</vt:lpstr>
      <vt:lpstr>Our Approach</vt:lpstr>
      <vt:lpstr>Principle</vt:lpstr>
      <vt:lpstr>Principle</vt:lpstr>
      <vt:lpstr>Our Approach</vt:lpstr>
      <vt:lpstr>Our Approach</vt:lpstr>
      <vt:lpstr>Our Approach</vt:lpstr>
      <vt:lpstr>Our Approach</vt:lpstr>
      <vt:lpstr>Our Approach</vt:lpstr>
      <vt:lpstr>Our Approach</vt:lpstr>
      <vt:lpstr>Recording</vt:lpstr>
      <vt:lpstr>Composite Process</vt:lpstr>
      <vt:lpstr>Apparatus</vt:lpstr>
      <vt:lpstr>Apparatus</vt:lpstr>
      <vt:lpstr>Apparatus</vt:lpstr>
      <vt:lpstr>Apparatus - how to build</vt:lpstr>
      <vt:lpstr>Comparison</vt:lpstr>
      <vt:lpstr>Results</vt:lpstr>
      <vt:lpstr>Another advantage</vt:lpstr>
      <vt:lpstr>Another advantage</vt:lpstr>
      <vt:lpstr>Another advantage</vt:lpstr>
      <vt:lpstr>Another advantage</vt:lpstr>
      <vt:lpstr>Application</vt:lpstr>
      <vt:lpstr>Application</vt:lpstr>
      <vt:lpstr>Application</vt:lpstr>
      <vt:lpstr>Summary</vt:lpstr>
      <vt:lpstr>Future Work</vt:lpstr>
      <vt:lpstr>Future Work</vt:lpstr>
      <vt:lpstr>Future Work</vt:lpstr>
      <vt:lpstr>Future Work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kenshi</cp:lastModifiedBy>
  <cp:revision>202</cp:revision>
  <dcterms:created xsi:type="dcterms:W3CDTF">2003-01-26T07:16:40Z</dcterms:created>
  <dcterms:modified xsi:type="dcterms:W3CDTF">2014-07-31T13:36:45Z</dcterms:modified>
</cp:coreProperties>
</file>